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4"/>
  </p:notesMasterIdLst>
  <p:sldIdLst>
    <p:sldId id="485" r:id="rId2"/>
    <p:sldId id="396" r:id="rId3"/>
    <p:sldId id="397" r:id="rId4"/>
    <p:sldId id="499" r:id="rId5"/>
    <p:sldId id="498" r:id="rId6"/>
    <p:sldId id="500" r:id="rId7"/>
    <p:sldId id="501" r:id="rId8"/>
    <p:sldId id="508" r:id="rId9"/>
    <p:sldId id="509" r:id="rId10"/>
    <p:sldId id="507" r:id="rId11"/>
    <p:sldId id="503" r:id="rId12"/>
    <p:sldId id="504" r:id="rId13"/>
    <p:sldId id="511" r:id="rId14"/>
    <p:sldId id="506" r:id="rId15"/>
    <p:sldId id="516" r:id="rId16"/>
    <p:sldId id="521" r:id="rId17"/>
    <p:sldId id="517" r:id="rId18"/>
    <p:sldId id="510" r:id="rId19"/>
    <p:sldId id="512" r:id="rId20"/>
    <p:sldId id="513" r:id="rId21"/>
    <p:sldId id="514" r:id="rId22"/>
    <p:sldId id="518"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Verdana" panose="020B0604030504040204" pitchFamily="34" charset="0"/>
      <p:regular r:id="rId29"/>
      <p:bold r:id="rId30"/>
      <p:italic r:id="rId31"/>
      <p:boldItalic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1"/>
            <p14:sldId id="508"/>
            <p14:sldId id="509"/>
            <p14:sldId id="507"/>
            <p14:sldId id="503"/>
            <p14:sldId id="504"/>
            <p14:sldId id="511"/>
            <p14:sldId id="506"/>
            <p14:sldId id="516"/>
            <p14:sldId id="521"/>
            <p14:sldId id="517"/>
            <p14:sldId id="510"/>
            <p14:sldId id="512"/>
            <p14:sldId id="513"/>
            <p14:sldId id="514"/>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063" autoAdjust="0"/>
    <p:restoredTop sz="72848" autoAdjust="0"/>
  </p:normalViewPr>
  <p:slideViewPr>
    <p:cSldViewPr snapToGrid="0">
      <p:cViewPr varScale="1">
        <p:scale>
          <a:sx n="49" d="100"/>
          <a:sy n="49" d="100"/>
        </p:scale>
        <p:origin x="912" y="52"/>
      </p:cViewPr>
      <p:guideLst/>
    </p:cSldViewPr>
  </p:slideViewPr>
  <p:notesTextViewPr>
    <p:cViewPr>
      <p:scale>
        <a:sx n="100" d="100"/>
        <a:sy n="100" d="100"/>
      </p:scale>
      <p:origin x="0" y="0"/>
    </p:cViewPr>
  </p:notesTextViewPr>
  <p:sorterViewPr>
    <p:cViewPr varScale="1">
      <p:scale>
        <a:sx n="1" d="1"/>
        <a:sy n="1" d="1"/>
      </p:scale>
      <p:origin x="0" y="-19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theme" Target="theme/theme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5FC1-0748-818C-B9AFA8EEC3B5}"/>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Phase Defect Detected</a:t>
                </a:r>
              </a:p>
            </c:rich>
          </c:tx>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r>
                  <a:rPr lang="en-US" sz="2000" dirty="0"/>
                  <a:t>Relative Cost to Fix Defect</a:t>
                </a:r>
              </a:p>
            </c:rich>
          </c:tx>
          <c:overlay val="0"/>
          <c:spPr>
            <a:noFill/>
            <a:ln>
              <a:noFill/>
            </a:ln>
            <a:effectLst/>
          </c:spPr>
          <c:txPr>
            <a:bodyPr rot="-54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Waterfall</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CE65-7A4B-BB85-E603D0D2523F}"/>
            </c:ext>
          </c:extLst>
        </c:ser>
        <c:ser>
          <c:idx val="1"/>
          <c:order val="1"/>
          <c:tx>
            <c:strRef>
              <c:f>Sheet1!$C$1</c:f>
              <c:strCache>
                <c:ptCount val="1"/>
                <c:pt idx="0">
                  <c:v>Agile</c:v>
                </c:pt>
              </c:strCache>
            </c:strRef>
          </c:tx>
          <c:spPr>
            <a:ln w="28575" cap="rnd">
              <a:solidFill>
                <a:schemeClr val="accent2"/>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Sheet1!$C$2:$C$6</c:f>
              <c:numCache>
                <c:formatCode>General</c:formatCode>
                <c:ptCount val="5"/>
                <c:pt idx="0">
                  <c:v>2</c:v>
                </c:pt>
                <c:pt idx="1">
                  <c:v>3</c:v>
                </c:pt>
                <c:pt idx="2">
                  <c:v>4</c:v>
                </c:pt>
                <c:pt idx="3">
                  <c:v>5</c:v>
                </c:pt>
                <c:pt idx="4">
                  <c:v>6</c:v>
                </c:pt>
              </c:numCache>
            </c:numRef>
          </c:val>
          <c:smooth val="0"/>
          <c:extLst>
            <c:ext xmlns:c16="http://schemas.microsoft.com/office/drawing/2014/chart" uri="{C3380CC4-5D6E-409C-BE32-E72D297353CC}">
              <c16:uniqueId val="{00000002-CE65-7A4B-BB85-E603D0D2523F}"/>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Waterfall</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C3B7-2E4B-89DB-18786210C2D6}"/>
            </c:ext>
          </c:extLst>
        </c:ser>
        <c:ser>
          <c:idx val="1"/>
          <c:order val="1"/>
          <c:tx>
            <c:strRef>
              <c:f>Sheet1!$C$1</c:f>
              <c:strCache>
                <c:ptCount val="1"/>
                <c:pt idx="0">
                  <c:v>Agile</c:v>
                </c:pt>
              </c:strCache>
            </c:strRef>
          </c:tx>
          <c:spPr>
            <a:ln w="28575" cap="rnd">
              <a:solidFill>
                <a:schemeClr val="accent2"/>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Sheet1!$C$2:$C$6</c:f>
              <c:numCache>
                <c:formatCode>General</c:formatCode>
                <c:ptCount val="5"/>
                <c:pt idx="0">
                  <c:v>2</c:v>
                </c:pt>
                <c:pt idx="1">
                  <c:v>3</c:v>
                </c:pt>
                <c:pt idx="2">
                  <c:v>4</c:v>
                </c:pt>
                <c:pt idx="3">
                  <c:v>5</c:v>
                </c:pt>
                <c:pt idx="4">
                  <c:v>6</c:v>
                </c:pt>
              </c:numCache>
            </c:numRef>
          </c:val>
          <c:smooth val="0"/>
          <c:extLst>
            <c:ext xmlns:c16="http://schemas.microsoft.com/office/drawing/2014/chart" uri="{C3380CC4-5D6E-409C-BE32-E72D297353CC}">
              <c16:uniqueId val="{00000001-C3B7-2E4B-89DB-18786210C2D6}"/>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9/16/2022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932230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6776551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0443190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first comprehensive development methodologies that embodied this manifesto is “</a:t>
            </a:r>
            <a:r>
              <a:rPr lang="en-US" dirty="0" err="1"/>
              <a:t>eXtreme</a:t>
            </a:r>
            <a:r>
              <a:rPr lang="en-US" dirty="0"/>
              <a:t> programming”, created by Kent Beck, one of the signatories of the manifesto. </a:t>
            </a:r>
          </a:p>
          <a:p>
            <a:endParaRPr lang="en-US" dirty="0"/>
          </a:p>
          <a:p>
            <a:r>
              <a:rPr lang="en-US" dirty="0"/>
              <a:t>(Let students read quote)</a:t>
            </a:r>
          </a:p>
          <a:p>
            <a:endParaRPr lang="en-US" dirty="0"/>
          </a:p>
          <a:p>
            <a:r>
              <a:rPr lang="en-US" dirty="0"/>
              <a:t>XP is a methodology that aims to take all of the agile principles, and turn them “to the extreme”</a:t>
            </a:r>
          </a:p>
          <a:p>
            <a:endParaRPr lang="en-US" dirty="0"/>
          </a:p>
          <a:p>
            <a:r>
              <a:rPr lang="en-US" dirty="0"/>
              <a:t>You might know Kent Beck for being one of the original authors of Junit. He also pioneered test driven development</a:t>
            </a:r>
          </a:p>
          <a:p>
            <a:endParaRPr lang="en-US" dirty="0"/>
          </a:p>
          <a:p>
            <a:r>
              <a:rPr lang="en-US" dirty="0"/>
              <a:t>He currently works at Facebook.</a:t>
            </a:r>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8609551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assumption: cost to make a change or fix a defect grows exponentially over time - the usual kind of big curve that everyone wants to shift left 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42589300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Discuss how waterfall improves over code + fix</a:t>
            </a:r>
          </a:p>
          <a:p>
            <a:pPr lvl="1" rtl="0" fontAlgn="base"/>
            <a:r>
              <a:rPr lang="en-US" sz="1200" b="0" i="0" u="none" strike="noStrike" kern="1200" dirty="0">
                <a:solidFill>
                  <a:schemeClr val="tx1"/>
                </a:solidFill>
                <a:effectLst/>
                <a:latin typeface="+mn-lt"/>
                <a:ea typeface="+mn-ea"/>
                <a:cs typeface="+mn-cs"/>
              </a:rPr>
              <a:t>Organization</a:t>
            </a:r>
          </a:p>
          <a:p>
            <a:pPr lvl="1" rtl="0" fontAlgn="base"/>
            <a:r>
              <a:rPr lang="en-US" sz="1200" b="0" i="0" u="none" strike="noStrike" kern="1200" dirty="0">
                <a:solidFill>
                  <a:schemeClr val="tx1"/>
                </a:solidFill>
                <a:effectLst/>
                <a:latin typeface="+mn-lt"/>
                <a:ea typeface="+mn-ea"/>
                <a:cs typeface="+mn-cs"/>
              </a:rPr>
              <a:t>Formal QA process - can conduct QA at each level </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Division of labor: senior architects do planning and modeling, junior do construction + QA</a:t>
            </a:r>
          </a:p>
          <a:p>
            <a:pPr rtl="0" fontAlgn="base"/>
            <a:r>
              <a:rPr lang="en-US" sz="1200" b="0" i="0" u="none" strike="noStrike" kern="1200" dirty="0">
                <a:solidFill>
                  <a:schemeClr val="tx1"/>
                </a:solidFill>
                <a:effectLst/>
                <a:latin typeface="+mn-lt"/>
                <a:ea typeface="+mn-ea"/>
                <a:cs typeface="+mn-cs"/>
              </a:rPr>
              <a:t>Division of labor: might even have some external consultants/auditors who work through your requirements, too</a:t>
            </a:r>
          </a:p>
          <a:p>
            <a:pPr rtl="0" fontAlgn="base"/>
            <a:r>
              <a:rPr lang="en-US" sz="1200" b="0" i="0" u="none" strike="noStrike" kern="1200" dirty="0">
                <a:solidFill>
                  <a:schemeClr val="tx1"/>
                </a:solidFill>
                <a:effectLst/>
                <a:latin typeface="+mn-lt"/>
                <a:ea typeface="+mn-ea"/>
                <a:cs typeface="+mn-cs"/>
              </a:rPr>
              <a:t>Discussion point: is this division of labor good?</a:t>
            </a:r>
          </a:p>
          <a:p>
            <a:r>
              <a:rPr lang="en-US" dirty="0"/>
              <a:t>	Do we all agree that the senior </a:t>
            </a:r>
            <a:r>
              <a:rPr lang="en-US" dirty="0" err="1"/>
              <a:t>devs</a:t>
            </a:r>
            <a:r>
              <a:rPr lang="en-US" dirty="0"/>
              <a:t> should be doing design, junior the QA?</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414471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4899544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9/16/2022</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9/16/2022</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9/16/2022</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9/16/2022</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9/16/2022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9/16/2022</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9/16/2022</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9/16/2022</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9/16/2022</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9/16/2022</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9/16/2022</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9/16/2022</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9/16/2022</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6.1: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Bhutta,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rmAutofit/>
          </a:bodyPr>
          <a:lstStyle/>
          <a:p>
            <a:r>
              <a:rPr lang="en-US" sz="340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10</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11</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Wasted Work Product</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normAutofit lnSpcReduction="10000"/>
          </a:bodyPr>
          <a:lstStyle/>
          <a:p>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12</a:t>
            </a:fld>
            <a:endParaRPr lang="en-US" dirty="0"/>
          </a:p>
        </p:txBody>
      </p:sp>
      <p:graphicFrame>
        <p:nvGraphicFramePr>
          <p:cNvPr id="5" name="Chart 4">
            <a:extLst>
              <a:ext uri="{FF2B5EF4-FFF2-40B4-BE49-F238E27FC236}">
                <a16:creationId xmlns:a16="http://schemas.microsoft.com/office/drawing/2014/main" id="{ECC36D8A-AC6A-1446-ACFB-2E185A24F7B4}"/>
              </a:ext>
            </a:extLst>
          </p:cNvPr>
          <p:cNvGraphicFramePr/>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597846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13</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14</a:t>
            </a:fld>
            <a:endParaRPr lang="en-US"/>
          </a:p>
        </p:txBody>
      </p:sp>
      <p:graphicFrame>
        <p:nvGraphicFramePr>
          <p:cNvPr id="5" name="Chart 4">
            <a:extLst>
              <a:ext uri="{FF2B5EF4-FFF2-40B4-BE49-F238E27FC236}">
                <a16:creationId xmlns:a16="http://schemas.microsoft.com/office/drawing/2014/main" id="{997B3776-13F1-7C44-89C7-976EB63D5FDA}"/>
              </a:ext>
            </a:extLst>
          </p:cNvPr>
          <p:cNvGraphicFramePr/>
          <p:nvPr>
            <p:extLst>
              <p:ext uri="{D42A27DB-BD31-4B8C-83A1-F6EECF244321}">
                <p14:modId xmlns:p14="http://schemas.microsoft.com/office/powerpoint/2010/main" val="88710175"/>
              </p:ext>
            </p:extLst>
          </p:nvPr>
        </p:nvGraphicFramePr>
        <p:xfrm>
          <a:off x="1148284" y="1772764"/>
          <a:ext cx="9895432" cy="4583586"/>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CE1460F5-EBB7-9344-9879-9BAEB89D0A7F}"/>
              </a:ext>
            </a:extLst>
          </p:cNvPr>
          <p:cNvSpPr txBox="1"/>
          <p:nvPr/>
        </p:nvSpPr>
        <p:spPr>
          <a:xfrm>
            <a:off x="9791700" y="1600200"/>
            <a:ext cx="21082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”Big risk” (Waterfall)</a:t>
            </a:r>
          </a:p>
        </p:txBody>
      </p:sp>
      <p:sp>
        <p:nvSpPr>
          <p:cNvPr id="7" name="TextBox 6">
            <a:extLst>
              <a:ext uri="{FF2B5EF4-FFF2-40B4-BE49-F238E27FC236}">
                <a16:creationId xmlns:a16="http://schemas.microsoft.com/office/drawing/2014/main" id="{D44AC806-743F-3F4F-BF28-A72A12B4C977}"/>
              </a:ext>
            </a:extLst>
          </p:cNvPr>
          <p:cNvSpPr txBox="1"/>
          <p:nvPr/>
        </p:nvSpPr>
        <p:spPr>
          <a:xfrm>
            <a:off x="9804400" y="4178857"/>
            <a:ext cx="21082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“Less risk” (Agile)</a:t>
            </a:r>
          </a:p>
        </p:txBody>
      </p:sp>
    </p:spTree>
    <p:extLst>
      <p:ext uri="{BB962C8B-B14F-4D97-AF65-F5344CB8AC3E}">
        <p14:creationId xmlns:p14="http://schemas.microsoft.com/office/powerpoint/2010/main" val="3584509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lstStyle/>
          <a:p>
            <a:r>
              <a:rPr lang="en-US"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15</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D0A7D-BFAD-2F4E-B4CB-D664E6D125A1}"/>
              </a:ext>
            </a:extLst>
          </p:cNvPr>
          <p:cNvSpPr>
            <a:spLocks noGrp="1"/>
          </p:cNvSpPr>
          <p:nvPr>
            <p:ph type="title"/>
          </p:nvPr>
        </p:nvSpPr>
        <p:spPr/>
        <p:txBody>
          <a:bodyPr/>
          <a:lstStyle/>
          <a:p>
            <a:r>
              <a:rPr lang="en-US" dirty="0"/>
              <a:t>Example Agile Process: XP</a:t>
            </a:r>
          </a:p>
        </p:txBody>
      </p:sp>
      <p:sp>
        <p:nvSpPr>
          <p:cNvPr id="5" name="Slide Number Placeholder 4">
            <a:extLst>
              <a:ext uri="{FF2B5EF4-FFF2-40B4-BE49-F238E27FC236}">
                <a16:creationId xmlns:a16="http://schemas.microsoft.com/office/drawing/2014/main" id="{124D77CF-D8D9-6F4A-A297-B3AAB3F767E3}"/>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6" name="TextBox 5">
            <a:extLst>
              <a:ext uri="{FF2B5EF4-FFF2-40B4-BE49-F238E27FC236}">
                <a16:creationId xmlns:a16="http://schemas.microsoft.com/office/drawing/2014/main" id="{40214657-C484-6A42-81F9-9452ABFAC766}"/>
              </a:ext>
            </a:extLst>
          </p:cNvPr>
          <p:cNvSpPr txBox="1"/>
          <p:nvPr/>
        </p:nvSpPr>
        <p:spPr>
          <a:xfrm>
            <a:off x="1612900" y="2160538"/>
            <a:ext cx="6096000" cy="230832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"The development of a piece of software changes its own requirements. As soon as the customers see the first release, they learn what they want in the second release...or what they really wanted in the first. And it's valuable learning, because it couldn't have possibly taken place based on speculation. It is learning that can only come from experience. But customers can't get there alone. They need people who can program, not as guides, but as companions." </a:t>
            </a:r>
            <a:endParaRPr lang="en-US" dirty="0"/>
          </a:p>
        </p:txBody>
      </p:sp>
      <p:sp>
        <p:nvSpPr>
          <p:cNvPr id="8" name="TextBox 7">
            <a:extLst>
              <a:ext uri="{FF2B5EF4-FFF2-40B4-BE49-F238E27FC236}">
                <a16:creationId xmlns:a16="http://schemas.microsoft.com/office/drawing/2014/main" id="{F8402789-D7E6-D541-B5EC-947F2326176A}"/>
              </a:ext>
            </a:extLst>
          </p:cNvPr>
          <p:cNvSpPr txBox="1"/>
          <p:nvPr/>
        </p:nvSpPr>
        <p:spPr>
          <a:xfrm>
            <a:off x="5245100" y="4468862"/>
            <a:ext cx="2717800"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 Kent Beck, in “</a:t>
            </a:r>
            <a:r>
              <a:rPr lang="en-US" sz="1800" b="0" i="0" u="none" strike="noStrike" kern="1200" dirty="0" err="1">
                <a:solidFill>
                  <a:schemeClr val="tx1"/>
                </a:solidFill>
                <a:effectLst/>
                <a:latin typeface="+mn-lt"/>
                <a:ea typeface="+mn-ea"/>
                <a:cs typeface="+mn-cs"/>
              </a:rPr>
              <a:t>eXtreme</a:t>
            </a:r>
            <a:r>
              <a:rPr lang="en-US" sz="1800" b="0" i="0" u="none" strike="noStrike" kern="1200" dirty="0">
                <a:solidFill>
                  <a:schemeClr val="tx1"/>
                </a:solidFill>
                <a:effectLst/>
                <a:latin typeface="+mn-lt"/>
                <a:ea typeface="+mn-ea"/>
                <a:cs typeface="+mn-cs"/>
              </a:rPr>
              <a:t> Programming </a:t>
            </a:r>
            <a:r>
              <a:rPr lang="en-US" sz="1800" b="0" i="0" u="none" strike="noStrike" kern="1200" dirty="0" err="1">
                <a:solidFill>
                  <a:schemeClr val="tx1"/>
                </a:solidFill>
                <a:effectLst/>
                <a:latin typeface="+mn-lt"/>
                <a:ea typeface="+mn-ea"/>
                <a:cs typeface="+mn-cs"/>
              </a:rPr>
              <a:t>eXplained</a:t>
            </a:r>
            <a:r>
              <a:rPr lang="en-US" sz="1800" b="0" i="0" u="none" strike="noStrike" kern="1200" dirty="0">
                <a:solidFill>
                  <a:schemeClr val="tx1"/>
                </a:solidFill>
                <a:effectLst/>
                <a:latin typeface="+mn-lt"/>
                <a:ea typeface="+mn-ea"/>
                <a:cs typeface="+mn-cs"/>
              </a:rPr>
              <a:t>”</a:t>
            </a:r>
            <a:endParaRPr lang="en-US" dirty="0"/>
          </a:p>
        </p:txBody>
      </p:sp>
      <p:pic>
        <p:nvPicPr>
          <p:cNvPr id="1026" name="Picture 2">
            <a:extLst>
              <a:ext uri="{FF2B5EF4-FFF2-40B4-BE49-F238E27FC236}">
                <a16:creationId xmlns:a16="http://schemas.microsoft.com/office/drawing/2014/main" id="{75BE52E5-541B-B143-8836-622CE8B7E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9300" y="1726814"/>
            <a:ext cx="3252787" cy="4918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99035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lstStyle/>
          <a:p>
            <a:r>
              <a:rPr lang="en-US" dirty="0"/>
              <a:t>Agile Values Increase Efficiency and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p:txBody>
          <a:bodyPr>
            <a:normAutofit fontScale="85000" lnSpcReduction="2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17</a:t>
            </a:fld>
            <a:endParaRPr lang="en-US"/>
          </a:p>
        </p:txBody>
      </p:sp>
      <p:graphicFrame>
        <p:nvGraphicFramePr>
          <p:cNvPr id="6" name="Chart 5">
            <a:extLst>
              <a:ext uri="{FF2B5EF4-FFF2-40B4-BE49-F238E27FC236}">
                <a16:creationId xmlns:a16="http://schemas.microsoft.com/office/drawing/2014/main" id="{2C3A2CA9-4AAB-2E40-9BCA-97BB53EED5AF}"/>
              </a:ext>
            </a:extLst>
          </p:cNvPr>
          <p:cNvGraphicFramePr/>
          <p:nvPr>
            <p:extLst>
              <p:ext uri="{D42A27DB-BD31-4B8C-83A1-F6EECF244321}">
                <p14:modId xmlns:p14="http://schemas.microsoft.com/office/powerpoint/2010/main" val="495554827"/>
              </p:ext>
            </p:extLst>
          </p:nvPr>
        </p:nvGraphicFramePr>
        <p:xfrm>
          <a:off x="6165522" y="1772765"/>
          <a:ext cx="4878193" cy="225959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9958009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lstStyle/>
          <a:p>
            <a:r>
              <a:rPr lang="en-US"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Lesson 3.3</a:t>
            </a:r>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19</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lstStyle/>
          <a:p>
            <a:r>
              <a:rPr lang="en-US"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20</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lstStyle/>
          <a:p>
            <a:r>
              <a:rPr lang="en-US"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21</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22</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97CF3-609E-EE4D-8D2E-3D825E6CE212}"/>
              </a:ext>
            </a:extLst>
          </p:cNvPr>
          <p:cNvSpPr>
            <a:spLocks noGrp="1"/>
          </p:cNvSpPr>
          <p:nvPr>
            <p:ph type="title"/>
          </p:nvPr>
        </p:nvSpPr>
        <p:spPr/>
        <p:txBody>
          <a:bodyPr/>
          <a:lstStyle/>
          <a:p>
            <a:r>
              <a:rPr lang="en-US" dirty="0"/>
              <a:t>Waterfall Model: Risk Assumptions</a:t>
            </a:r>
          </a:p>
        </p:txBody>
      </p:sp>
      <p:sp>
        <p:nvSpPr>
          <p:cNvPr id="4" name="Slide Number Placeholder 3">
            <a:extLst>
              <a:ext uri="{FF2B5EF4-FFF2-40B4-BE49-F238E27FC236}">
                <a16:creationId xmlns:a16="http://schemas.microsoft.com/office/drawing/2014/main" id="{29021430-84E2-0046-8FF2-2A2A0F067DDE}"/>
              </a:ext>
            </a:extLst>
          </p:cNvPr>
          <p:cNvSpPr>
            <a:spLocks noGrp="1"/>
          </p:cNvSpPr>
          <p:nvPr>
            <p:ph type="sldNum" sz="quarter" idx="12"/>
          </p:nvPr>
        </p:nvSpPr>
        <p:spPr/>
        <p:txBody>
          <a:bodyPr/>
          <a:lstStyle/>
          <a:p>
            <a:fld id="{20F37917-FD3A-4669-9018-DA04BCDD3D75}" type="slidenum">
              <a:rPr lang="en-US" smtClean="0"/>
              <a:t>7</a:t>
            </a:fld>
            <a:endParaRPr lang="en-US"/>
          </a:p>
        </p:txBody>
      </p:sp>
      <p:graphicFrame>
        <p:nvGraphicFramePr>
          <p:cNvPr id="8" name="Chart 7">
            <a:extLst>
              <a:ext uri="{FF2B5EF4-FFF2-40B4-BE49-F238E27FC236}">
                <a16:creationId xmlns:a16="http://schemas.microsoft.com/office/drawing/2014/main" id="{46B3348C-825D-2B4A-AA1F-6FAA6DE3EFC8}"/>
              </a:ext>
            </a:extLst>
          </p:cNvPr>
          <p:cNvGraphicFramePr/>
          <p:nvPr>
            <p:extLst>
              <p:ext uri="{D42A27DB-BD31-4B8C-83A1-F6EECF244321}">
                <p14:modId xmlns:p14="http://schemas.microsoft.com/office/powerpoint/2010/main" val="725490737"/>
              </p:ext>
            </p:extLst>
          </p:nvPr>
        </p:nvGraphicFramePr>
        <p:xfrm>
          <a:off x="2032000" y="1447186"/>
          <a:ext cx="8128000" cy="5418667"/>
        </p:xfrm>
        <a:graphic>
          <a:graphicData uri="http://schemas.openxmlformats.org/drawingml/2006/chart">
            <c:chart xmlns:c="http://schemas.openxmlformats.org/drawingml/2006/chart" xmlns:r="http://schemas.openxmlformats.org/officeDocument/2006/relationships" r:id="rId3"/>
          </a:graphicData>
        </a:graphic>
      </p:graphicFrame>
      <p:sp>
        <p:nvSpPr>
          <p:cNvPr id="3" name="TextBox 2">
            <a:extLst>
              <a:ext uri="{FF2B5EF4-FFF2-40B4-BE49-F238E27FC236}">
                <a16:creationId xmlns:a16="http://schemas.microsoft.com/office/drawing/2014/main" id="{EC230D3F-8926-2241-8090-1FEC5931BA80}"/>
              </a:ext>
            </a:extLst>
          </p:cNvPr>
          <p:cNvSpPr txBox="1"/>
          <p:nvPr/>
        </p:nvSpPr>
        <p:spPr>
          <a:xfrm>
            <a:off x="2544679" y="1343818"/>
            <a:ext cx="7102642"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The cost to fix a defect grows exponentially with each development phase</a:t>
            </a:r>
          </a:p>
        </p:txBody>
      </p:sp>
    </p:spTree>
    <p:extLst>
      <p:ext uri="{BB962C8B-B14F-4D97-AF65-F5344CB8AC3E}">
        <p14:creationId xmlns:p14="http://schemas.microsoft.com/office/powerpoint/2010/main" val="4116772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F9AB04-643E-DE44-B8A2-A1D4165DDF36}"/>
              </a:ext>
            </a:extLst>
          </p:cNvPr>
          <p:cNvSpPr>
            <a:spLocks noGrp="1"/>
          </p:cNvSpPr>
          <p:nvPr>
            <p:ph type="title"/>
          </p:nvPr>
        </p:nvSpPr>
        <p:spPr/>
        <p:txBody>
          <a:bodyPr/>
          <a:lstStyle/>
          <a:p>
            <a:r>
              <a:rPr lang="en-US" dirty="0"/>
              <a:t>Waterfall Process Improves on Code + Fix</a:t>
            </a:r>
          </a:p>
        </p:txBody>
      </p:sp>
      <p:sp>
        <p:nvSpPr>
          <p:cNvPr id="3" name="Content Placeholder 2">
            <a:extLst>
              <a:ext uri="{FF2B5EF4-FFF2-40B4-BE49-F238E27FC236}">
                <a16:creationId xmlns:a16="http://schemas.microsoft.com/office/drawing/2014/main" id="{FBFD1130-7D13-E04D-AC70-7C5E5FB4AEE8}"/>
              </a:ext>
            </a:extLst>
          </p:cNvPr>
          <p:cNvSpPr>
            <a:spLocks noGrp="1"/>
          </p:cNvSpPr>
          <p:nvPr>
            <p:ph idx="1"/>
          </p:nvPr>
        </p:nvSpPr>
        <p:spPr>
          <a:xfrm>
            <a:off x="631020" y="3354618"/>
            <a:ext cx="7887346" cy="2718949"/>
          </a:xfrm>
        </p:spPr>
        <p:txBody>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
        <p:nvSpPr>
          <p:cNvPr id="4" name="Slide Number Placeholder 3">
            <a:extLst>
              <a:ext uri="{FF2B5EF4-FFF2-40B4-BE49-F238E27FC236}">
                <a16:creationId xmlns:a16="http://schemas.microsoft.com/office/drawing/2014/main" id="{9CAAAFE3-22BF-0549-8E86-E5DA2351291A}"/>
              </a:ext>
            </a:extLst>
          </p:cNvPr>
          <p:cNvSpPr>
            <a:spLocks noGrp="1"/>
          </p:cNvSpPr>
          <p:nvPr>
            <p:ph type="sldNum" sz="quarter" idx="12"/>
          </p:nvPr>
        </p:nvSpPr>
        <p:spPr/>
        <p:txBody>
          <a:bodyPr/>
          <a:lstStyle/>
          <a:p>
            <a:fld id="{20F37917-FD3A-4669-9018-DA04BCDD3D75}" type="slidenum">
              <a:rPr lang="en-US" smtClean="0"/>
              <a:t>8</a:t>
            </a:fld>
            <a:endParaRPr lang="en-US"/>
          </a:p>
        </p:txBody>
      </p:sp>
      <p:grpSp>
        <p:nvGrpSpPr>
          <p:cNvPr id="5" name="Group 2">
            <a:extLst>
              <a:ext uri="{FF2B5EF4-FFF2-40B4-BE49-F238E27FC236}">
                <a16:creationId xmlns:a16="http://schemas.microsoft.com/office/drawing/2014/main" id="{46E691D7-03B7-6347-99BA-2D7A11643644}"/>
              </a:ext>
            </a:extLst>
          </p:cNvPr>
          <p:cNvGrpSpPr>
            <a:grpSpLocks/>
          </p:cNvGrpSpPr>
          <p:nvPr/>
        </p:nvGrpSpPr>
        <p:grpSpPr bwMode="auto">
          <a:xfrm>
            <a:off x="4574693" y="1745586"/>
            <a:ext cx="7163839" cy="3613814"/>
            <a:chOff x="485" y="1091"/>
            <a:chExt cx="5080" cy="2776"/>
          </a:xfrm>
        </p:grpSpPr>
        <p:grpSp>
          <p:nvGrpSpPr>
            <p:cNvPr id="6" name="Group 3">
              <a:extLst>
                <a:ext uri="{FF2B5EF4-FFF2-40B4-BE49-F238E27FC236}">
                  <a16:creationId xmlns:a16="http://schemas.microsoft.com/office/drawing/2014/main" id="{DB217FA3-05A8-6545-8D59-EDEAF24807FE}"/>
                </a:ext>
              </a:extLst>
            </p:cNvPr>
            <p:cNvGrpSpPr>
              <a:grpSpLocks/>
            </p:cNvGrpSpPr>
            <p:nvPr/>
          </p:nvGrpSpPr>
          <p:grpSpPr bwMode="auto">
            <a:xfrm>
              <a:off x="485" y="1091"/>
              <a:ext cx="1144" cy="664"/>
              <a:chOff x="244" y="1204"/>
              <a:chExt cx="1144" cy="664"/>
            </a:xfrm>
          </p:grpSpPr>
          <p:sp>
            <p:nvSpPr>
              <p:cNvPr id="19" name="Rectangle 4">
                <a:extLst>
                  <a:ext uri="{FF2B5EF4-FFF2-40B4-BE49-F238E27FC236}">
                    <a16:creationId xmlns:a16="http://schemas.microsoft.com/office/drawing/2014/main" id="{FB7CB92D-FDB4-1049-A471-DCF1179C623C}"/>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Requirements</a:t>
                </a:r>
              </a:p>
            </p:txBody>
          </p:sp>
          <p:sp>
            <p:nvSpPr>
              <p:cNvPr id="20" name="Rectangle 5">
                <a:extLst>
                  <a:ext uri="{FF2B5EF4-FFF2-40B4-BE49-F238E27FC236}">
                    <a16:creationId xmlns:a16="http://schemas.microsoft.com/office/drawing/2014/main" id="{FB71DFFF-C7EF-2A49-ADB8-A62BCA2DE1FE}"/>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Validate</a:t>
                </a:r>
              </a:p>
            </p:txBody>
          </p:sp>
        </p:grpSp>
        <p:sp>
          <p:nvSpPr>
            <p:cNvPr id="7" name="Rectangle 6">
              <a:extLst>
                <a:ext uri="{FF2B5EF4-FFF2-40B4-BE49-F238E27FC236}">
                  <a16:creationId xmlns:a16="http://schemas.microsoft.com/office/drawing/2014/main" id="{356DDF59-FB4D-0644-9506-7691A77B6A1C}"/>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Retirement</a:t>
              </a:r>
            </a:p>
          </p:txBody>
        </p:sp>
        <p:sp>
          <p:nvSpPr>
            <p:cNvPr id="8" name="Rectangle 7">
              <a:extLst>
                <a:ext uri="{FF2B5EF4-FFF2-40B4-BE49-F238E27FC236}">
                  <a16:creationId xmlns:a16="http://schemas.microsoft.com/office/drawing/2014/main" id="{D6773645-6DE9-A64E-B8E1-1EFD9205C28C}"/>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Operations</a:t>
              </a:r>
            </a:p>
          </p:txBody>
        </p:sp>
        <p:grpSp>
          <p:nvGrpSpPr>
            <p:cNvPr id="9" name="Group 8">
              <a:extLst>
                <a:ext uri="{FF2B5EF4-FFF2-40B4-BE49-F238E27FC236}">
                  <a16:creationId xmlns:a16="http://schemas.microsoft.com/office/drawing/2014/main" id="{AF1A8E34-1095-6B4F-8203-5B2D09F2423E}"/>
                </a:ext>
              </a:extLst>
            </p:cNvPr>
            <p:cNvGrpSpPr>
              <a:grpSpLocks/>
            </p:cNvGrpSpPr>
            <p:nvPr/>
          </p:nvGrpSpPr>
          <p:grpSpPr bwMode="auto">
            <a:xfrm>
              <a:off x="3309" y="2051"/>
              <a:ext cx="1144" cy="664"/>
              <a:chOff x="3316" y="2164"/>
              <a:chExt cx="1144" cy="664"/>
            </a:xfrm>
          </p:grpSpPr>
          <p:sp>
            <p:nvSpPr>
              <p:cNvPr id="17" name="Rectangle 9">
                <a:extLst>
                  <a:ext uri="{FF2B5EF4-FFF2-40B4-BE49-F238E27FC236}">
                    <a16:creationId xmlns:a16="http://schemas.microsoft.com/office/drawing/2014/main" id="{0267C310-8F62-7C44-B4AD-0D6974227DB8}"/>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a:t>
                </a:r>
              </a:p>
            </p:txBody>
          </p:sp>
          <p:sp>
            <p:nvSpPr>
              <p:cNvPr id="18" name="Rectangle 10">
                <a:extLst>
                  <a:ext uri="{FF2B5EF4-FFF2-40B4-BE49-F238E27FC236}">
                    <a16:creationId xmlns:a16="http://schemas.microsoft.com/office/drawing/2014/main" id="{ADA40516-A5BF-CA43-864E-4B12D99A135C}"/>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10" name="Group 11">
              <a:extLst>
                <a:ext uri="{FF2B5EF4-FFF2-40B4-BE49-F238E27FC236}">
                  <a16:creationId xmlns:a16="http://schemas.microsoft.com/office/drawing/2014/main" id="{F12FE17E-D1E5-C94F-9F2B-1CC1003BA0F8}"/>
                </a:ext>
              </a:extLst>
            </p:cNvPr>
            <p:cNvGrpSpPr>
              <a:grpSpLocks/>
            </p:cNvGrpSpPr>
            <p:nvPr/>
          </p:nvGrpSpPr>
          <p:grpSpPr bwMode="auto">
            <a:xfrm>
              <a:off x="1781" y="1571"/>
              <a:ext cx="1144" cy="664"/>
              <a:chOff x="1780" y="1684"/>
              <a:chExt cx="1144" cy="664"/>
            </a:xfrm>
          </p:grpSpPr>
          <p:sp>
            <p:nvSpPr>
              <p:cNvPr id="15" name="Rectangle 12">
                <a:extLst>
                  <a:ext uri="{FF2B5EF4-FFF2-40B4-BE49-F238E27FC236}">
                    <a16:creationId xmlns:a16="http://schemas.microsoft.com/office/drawing/2014/main" id="{BAB5B35B-9448-9D44-8A58-D498FC5237A7}"/>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Verify</a:t>
                </a:r>
              </a:p>
            </p:txBody>
          </p:sp>
          <p:sp>
            <p:nvSpPr>
              <p:cNvPr id="16" name="Rectangle 13">
                <a:extLst>
                  <a:ext uri="{FF2B5EF4-FFF2-40B4-BE49-F238E27FC236}">
                    <a16:creationId xmlns:a16="http://schemas.microsoft.com/office/drawing/2014/main" id="{627C2120-A0C7-ED4B-95AB-E1AE437104A9}"/>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11" name="Line 14">
              <a:extLst>
                <a:ext uri="{FF2B5EF4-FFF2-40B4-BE49-F238E27FC236}">
                  <a16:creationId xmlns:a16="http://schemas.microsoft.com/office/drawing/2014/main" id="{94C8B65E-7BC7-5A4D-B4F6-884BEDF41D91}"/>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2" name="Line 15">
              <a:extLst>
                <a:ext uri="{FF2B5EF4-FFF2-40B4-BE49-F238E27FC236}">
                  <a16:creationId xmlns:a16="http://schemas.microsoft.com/office/drawing/2014/main" id="{E2C49B73-6156-5045-8B5A-04E4BC2219D8}"/>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16">
              <a:extLst>
                <a:ext uri="{FF2B5EF4-FFF2-40B4-BE49-F238E27FC236}">
                  <a16:creationId xmlns:a16="http://schemas.microsoft.com/office/drawing/2014/main" id="{E3BA0DD1-8946-4645-A1EC-9D4AE1A41E1E}"/>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Line 17">
              <a:extLst>
                <a:ext uri="{FF2B5EF4-FFF2-40B4-BE49-F238E27FC236}">
                  <a16:creationId xmlns:a16="http://schemas.microsoft.com/office/drawing/2014/main" id="{A4F1C7CC-519C-514A-A7FD-B36EC70F329F}"/>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Tree>
    <p:extLst>
      <p:ext uri="{BB962C8B-B14F-4D97-AF65-F5344CB8AC3E}">
        <p14:creationId xmlns:p14="http://schemas.microsoft.com/office/powerpoint/2010/main" val="16791760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sz="420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9</a:t>
            </a:fld>
            <a:endParaRPr lang="en-US">
              <a:solidFill>
                <a:srgbClr val="FFFFFF"/>
              </a:solidFill>
            </a:endParaRPr>
          </a:p>
        </p:txBody>
      </p:sp>
    </p:spTree>
    <p:extLst>
      <p:ext uri="{BB962C8B-B14F-4D97-AF65-F5344CB8AC3E}">
        <p14:creationId xmlns:p14="http://schemas.microsoft.com/office/powerpoint/2010/main" val="23778274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12786</TotalTime>
  <Words>3211</Words>
  <Application>Microsoft Office PowerPoint</Application>
  <PresentationFormat>Widescreen</PresentationFormat>
  <Paragraphs>346</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Verdana</vt:lpstr>
      <vt:lpstr>Times New Roman</vt:lpstr>
      <vt:lpstr>Calibri</vt:lpstr>
      <vt:lpstr>Arial</vt:lpstr>
      <vt:lpstr>Office Theme</vt:lpstr>
      <vt:lpstr>CS 4530: Fundamentals of Software Engineering Module 6.1: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Risk Assumptions</vt:lpstr>
      <vt:lpstr>Waterfall Process Improves on Code + Fix</vt:lpstr>
      <vt:lpstr>Waterfall Model adds process overhead</vt:lpstr>
      <vt:lpstr>Waterfall Model Reduces Risk by Preventing Change</vt:lpstr>
      <vt:lpstr>Waterfall Model: Applications</vt:lpstr>
      <vt:lpstr>Waterfall Model: Wasted Work Product</vt:lpstr>
      <vt:lpstr>Waterfall Variation: Iterative Process (~1980s)</vt:lpstr>
      <vt:lpstr>The Agile Model Reduces Risk by Embracing Change (~2000)</vt:lpstr>
      <vt:lpstr>Agile Manifesto</vt:lpstr>
      <vt:lpstr>Example Agile Process: XP</vt:lpstr>
      <vt:lpstr>Agile Values Increase Efficiency and Embrace Change</vt:lpstr>
      <vt:lpstr>Agile Processes are Iterative</vt:lpstr>
      <vt:lpstr>Agile Processes Reduce Risk by Time Boxing</vt:lpstr>
      <vt:lpstr>Agile Practice: Everyone is Responsible for Quality</vt:lpstr>
      <vt:lpstr>Agile Practice: Test Driven Development (TDD)</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title</dc:title>
  <dc:creator>Mitchell Wand</dc:creator>
  <cp:lastModifiedBy>Bhutta, Adeel</cp:lastModifiedBy>
  <cp:revision>201</cp:revision>
  <dcterms:created xsi:type="dcterms:W3CDTF">2021-01-07T15:19:22Z</dcterms:created>
  <dcterms:modified xsi:type="dcterms:W3CDTF">2022-09-16T20:42:33Z</dcterms:modified>
</cp:coreProperties>
</file>

<file path=docProps/thumbnail.jpeg>
</file>